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308" r:id="rId3"/>
    <p:sldId id="309" r:id="rId4"/>
    <p:sldId id="270" r:id="rId5"/>
    <p:sldId id="290" r:id="rId6"/>
    <p:sldId id="307" r:id="rId7"/>
    <p:sldId id="272" r:id="rId8"/>
    <p:sldId id="297" r:id="rId9"/>
    <p:sldId id="274" r:id="rId10"/>
    <p:sldId id="275" r:id="rId11"/>
    <p:sldId id="300" r:id="rId12"/>
    <p:sldId id="304" r:id="rId13"/>
    <p:sldId id="305" r:id="rId14"/>
    <p:sldId id="276" r:id="rId15"/>
    <p:sldId id="277" r:id="rId16"/>
    <p:sldId id="278" r:id="rId17"/>
    <p:sldId id="280" r:id="rId18"/>
    <p:sldId id="281" r:id="rId19"/>
    <p:sldId id="284" r:id="rId20"/>
    <p:sldId id="285" r:id="rId21"/>
    <p:sldId id="260" r:id="rId22"/>
    <p:sldId id="262" r:id="rId23"/>
    <p:sldId id="263" r:id="rId24"/>
    <p:sldId id="306" r:id="rId2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C4D0-AA6C-4A04-81FD-81E1C2A8F250}" type="datetimeFigureOut">
              <a:rPr lang="el-GR" smtClean="0"/>
              <a:t>5/7/2018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A3D0-BD54-40F1-8F3C-62E8CEED1B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2752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C4D0-AA6C-4A04-81FD-81E1C2A8F250}" type="datetimeFigureOut">
              <a:rPr lang="el-GR" smtClean="0"/>
              <a:t>5/7/2018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A3D0-BD54-40F1-8F3C-62E8CEED1B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739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C4D0-AA6C-4A04-81FD-81E1C2A8F250}" type="datetimeFigureOut">
              <a:rPr lang="el-GR" smtClean="0"/>
              <a:t>5/7/2018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A3D0-BD54-40F1-8F3C-62E8CEED1B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2290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C4D0-AA6C-4A04-81FD-81E1C2A8F250}" type="datetimeFigureOut">
              <a:rPr lang="el-GR" smtClean="0"/>
              <a:t>5/7/2018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A3D0-BD54-40F1-8F3C-62E8CEED1B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210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C4D0-AA6C-4A04-81FD-81E1C2A8F250}" type="datetimeFigureOut">
              <a:rPr lang="el-GR" smtClean="0"/>
              <a:t>5/7/2018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A3D0-BD54-40F1-8F3C-62E8CEED1B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5536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C4D0-AA6C-4A04-81FD-81E1C2A8F250}" type="datetimeFigureOut">
              <a:rPr lang="el-GR" smtClean="0"/>
              <a:t>5/7/2018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A3D0-BD54-40F1-8F3C-62E8CEED1B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799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C4D0-AA6C-4A04-81FD-81E1C2A8F250}" type="datetimeFigureOut">
              <a:rPr lang="el-GR" smtClean="0"/>
              <a:t>5/7/2018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A3D0-BD54-40F1-8F3C-62E8CEED1B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667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C4D0-AA6C-4A04-81FD-81E1C2A8F250}" type="datetimeFigureOut">
              <a:rPr lang="el-GR" smtClean="0"/>
              <a:t>5/7/2018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A3D0-BD54-40F1-8F3C-62E8CEED1B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8984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C4D0-AA6C-4A04-81FD-81E1C2A8F250}" type="datetimeFigureOut">
              <a:rPr lang="el-GR" smtClean="0"/>
              <a:t>5/7/2018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A3D0-BD54-40F1-8F3C-62E8CEED1B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1269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C4D0-AA6C-4A04-81FD-81E1C2A8F250}" type="datetimeFigureOut">
              <a:rPr lang="el-GR" smtClean="0"/>
              <a:t>5/7/2018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A3D0-BD54-40F1-8F3C-62E8CEED1B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6019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C4D0-AA6C-4A04-81FD-81E1C2A8F250}" type="datetimeFigureOut">
              <a:rPr lang="el-GR" smtClean="0"/>
              <a:t>5/7/2018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A3D0-BD54-40F1-8F3C-62E8CEED1B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662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BC4D0-AA6C-4A04-81FD-81E1C2A8F250}" type="datetimeFigureOut">
              <a:rPr lang="el-GR" smtClean="0"/>
              <a:t>5/7/2018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1A3D0-BD54-40F1-8F3C-62E8CEED1B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874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Το θεσμικό πλαίσιο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388897"/>
            <a:ext cx="10515600" cy="51620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000" dirty="0"/>
              <a:t>Θεσμικό πλαίσιο για την προστασία των </a:t>
            </a:r>
            <a:r>
              <a:rPr lang="el-GR" sz="2000" dirty="0" err="1"/>
              <a:t>υδατορεμάτων</a:t>
            </a:r>
            <a:r>
              <a:rPr lang="el-GR" sz="2000" dirty="0"/>
              <a:t> της Αττικής ΔΕΝ υπήρχε σχεδόν ως τα τέλη του 20</a:t>
            </a:r>
            <a:r>
              <a:rPr lang="el-GR" sz="2000" baseline="30000" dirty="0"/>
              <a:t>ου</a:t>
            </a:r>
            <a:r>
              <a:rPr lang="el-GR" sz="2000" dirty="0"/>
              <a:t> αιώνα!</a:t>
            </a:r>
          </a:p>
          <a:p>
            <a:pPr marL="0" indent="0">
              <a:buNone/>
            </a:pPr>
            <a:r>
              <a:rPr lang="el-GR" sz="2000" dirty="0"/>
              <a:t>Παλαιότερα οικοδομικές άδειες </a:t>
            </a:r>
            <a:r>
              <a:rPr lang="el-GR" sz="2000" dirty="0" err="1"/>
              <a:t>εκδίδοντο</a:t>
            </a:r>
            <a:r>
              <a:rPr lang="el-GR" sz="2000" dirty="0"/>
              <a:t> με άδεια από την ΕΥΔΑΠ για κατασκευή κλειστού αγωγού κάτω από οικήματα! Παλαιά σχέδια πόλης προέβλεπαν ΔΡΟΜΟΥΣ στη θέση των ΡΕΜΑΤΩΝ χωρίς κατάλληλη πρόβλεψη διευθέτησης.</a:t>
            </a:r>
          </a:p>
          <a:p>
            <a:pPr marL="0" indent="0">
              <a:buNone/>
            </a:pPr>
            <a:r>
              <a:rPr lang="el-GR" sz="2000" dirty="0"/>
              <a:t>Με τη μετοχοποίηση της ΕΥΔΑΠ, </a:t>
            </a:r>
            <a:r>
              <a:rPr lang="el-GR" sz="2000" b="1" dirty="0"/>
              <a:t>η αρμοδιότητα για τη ΜΕΛΕΤΗ, ΚΑΤΑΣΚΕΥΗ και ΣΥΝΤΗΣΗ έργων αντιπλημμυρικής προστασίας και δικτύων αποχέτευσης </a:t>
            </a:r>
            <a:r>
              <a:rPr lang="el-GR" sz="2000" b="1" dirty="0" err="1"/>
              <a:t>ομβρίων</a:t>
            </a:r>
            <a:r>
              <a:rPr lang="el-GR" sz="2000" b="1" dirty="0"/>
              <a:t> των περιοχών αρμοδιότητας ΕΥΔΑΠ περιέρχεται στο ΥΠΕΧΩΔΕ.</a:t>
            </a:r>
          </a:p>
          <a:p>
            <a:pPr marL="0" indent="0">
              <a:buNone/>
            </a:pPr>
            <a:r>
              <a:rPr lang="el-GR" sz="2000" dirty="0"/>
              <a:t>Στις περιοχές αυτές (τέως αρμοδιότητας ΕΥΔΑΠ) με αποφάσεις Υπουργών ΠΕΧΩΔΕ αρχίζουν να μεταφέρονται (1998-2002) αρμοδιότητες στις τότε Νομαρχίες, στους Δήμους και στις Κοινότητες. </a:t>
            </a:r>
          </a:p>
          <a:p>
            <a:pPr marL="0" indent="0">
              <a:buNone/>
            </a:pPr>
            <a:r>
              <a:rPr lang="el-GR" sz="2000" dirty="0"/>
              <a:t>Για ένα μεγάλο τμήμα της Αττικής (Υπόλοιπο Αττικής) οι αρμοδιότητες μεταβιβάζονται στην τότε Περιφέρεια Αττικής.</a:t>
            </a:r>
          </a:p>
          <a:p>
            <a:pPr marL="0" indent="0">
              <a:buNone/>
            </a:pPr>
            <a:r>
              <a:rPr lang="el-GR" sz="2000" dirty="0"/>
              <a:t>Μετά την εφαρμογή του «ΚΑΛΛΙΚΡΑΤΗ» (Ν. 3852/2010) οι αρμοδιότητες αντιπλημμυρικών έργων που ανήκαν στους Δήμους, στις </a:t>
            </a:r>
            <a:r>
              <a:rPr lang="el-GR" sz="2000" dirty="0" err="1"/>
              <a:t>καταργηθείσες</a:t>
            </a:r>
            <a:r>
              <a:rPr lang="el-GR" sz="2000" dirty="0"/>
              <a:t> Νομαρχιακές Αυτοδιοικήσεις και στις Περιφέρειες, περιήλθαν στις ΝΕΕΣ ΠΕΡΙΦΕΡΕΙΕΣ που συστήθηκαν. </a:t>
            </a:r>
          </a:p>
          <a:p>
            <a:pPr marL="0" indent="0">
              <a:buNone/>
            </a:pPr>
            <a:r>
              <a:rPr lang="el-GR" sz="2000" dirty="0"/>
              <a:t>Ωστόσο μια σειρά από αρμοδιότητες στο τοπικό οδικό δίκτυο και στους αυτοκινητοδρόμους παραμένουν στους Δήμους και στο ΥΠΟΜΕΔΙ, ενώ για επιμέρους θέματα εμπλέκονται Δασαρχείο, Πολεοδομία και άλλες Υπηρεσίες.</a:t>
            </a:r>
          </a:p>
        </p:txBody>
      </p:sp>
    </p:spTree>
    <p:extLst>
      <p:ext uri="{BB962C8B-B14F-4D97-AF65-F5344CB8AC3E}">
        <p14:creationId xmlns:p14="http://schemas.microsoft.com/office/powerpoint/2010/main" val="376410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ΕΡΓΑ - ΜΕΛΕΤΕΣ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b="1" dirty="0">
                <a:solidFill>
                  <a:srgbClr val="C00000"/>
                </a:solidFill>
              </a:rPr>
              <a:t>[3] Παρεμβάσεις εξυγίανσης στη σήραγγα επί της Ανδρέα Παπανδρέου, στο ύψος της Πύλης Ε2 </a:t>
            </a:r>
          </a:p>
          <a:p>
            <a:pPr marL="0" indent="0" algn="just">
              <a:buNone/>
            </a:pPr>
            <a:r>
              <a:rPr lang="el-GR" dirty="0"/>
              <a:t>Σε κάθε έντονη βροχόπτωση η σήραγγα πλημμύριζε με αποτέλεσμα να διακόπτεται η κυκλοφορία των οχημάτων (εκτροπή μέσω οικιστικού ιστού).</a:t>
            </a:r>
          </a:p>
          <a:p>
            <a:pPr marL="0" indent="0" algn="just">
              <a:buNone/>
            </a:pPr>
            <a:r>
              <a:rPr lang="el-GR" dirty="0"/>
              <a:t>Η Δ/</a:t>
            </a:r>
            <a:r>
              <a:rPr lang="el-GR" dirty="0" err="1"/>
              <a:t>νση</a:t>
            </a:r>
            <a:r>
              <a:rPr lang="el-GR" dirty="0"/>
              <a:t> Τεχνικών Υπηρεσιών της Π.Ε. Πειραιώς και Νήσων μέσω υφιστάμενης - ενεργής εργολαβίας και με τη συνδρομή της ΕΥΔΑΠ συντήρησε τις υπόγειες αντλίες, εξασφαλίζοντας την επάρκεια τους.</a:t>
            </a:r>
          </a:p>
          <a:p>
            <a:pPr marL="0" indent="0">
              <a:buNone/>
            </a:pPr>
            <a:r>
              <a:rPr lang="el-GR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3968" y="5467740"/>
            <a:ext cx="10444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/>
              <a:t>Η παρέμβαση έγινε στις 2, 9 και 10 Οκτώβρη 2016. Καθαρίσθηκε το υπόγειο φρεάτιο και οι 2 προθάλαμοι του από φερτά υλικά, σε μια επιφάνεια περίπου 135 τ.μ. Η εργασία έγινε με χρήση αποφρακτικών οχημάτων </a:t>
            </a:r>
            <a:r>
              <a:rPr lang="el-GR" dirty="0" err="1"/>
              <a:t>βαρέως</a:t>
            </a:r>
            <a:r>
              <a:rPr lang="el-GR" dirty="0"/>
              <a:t> τύπου, υδροφόρες για τη αποσάθρωση των φερτών.  </a:t>
            </a:r>
          </a:p>
        </p:txBody>
      </p:sp>
    </p:spTree>
    <p:extLst>
      <p:ext uri="{BB962C8B-B14F-4D97-AF65-F5344CB8AC3E}">
        <p14:creationId xmlns:p14="http://schemas.microsoft.com/office/powerpoint/2010/main" val="3014575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2" y="1"/>
            <a:ext cx="55880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517" y="3513909"/>
            <a:ext cx="5573483" cy="3344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3909"/>
            <a:ext cx="5573486" cy="3344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98" y="0"/>
            <a:ext cx="5588002" cy="3352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Ορθογώνιο 10"/>
          <p:cNvSpPr/>
          <p:nvPr/>
        </p:nvSpPr>
        <p:spPr>
          <a:xfrm>
            <a:off x="8262257" y="5827263"/>
            <a:ext cx="38281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solidFill>
                  <a:srgbClr val="FFC000"/>
                </a:solidFill>
              </a:rPr>
              <a:t>Παρεμβάσεις εξυγίανσης στη σήραγγα επί της Ανδρέα Παπανδρέου, στο ύψος της Πύλης Ε2</a:t>
            </a:r>
            <a:endParaRPr lang="el-G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562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ΕΡΓΑ - ΜΕΛΕΤΕΣ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el-GR" sz="11200" b="1" dirty="0">
                <a:solidFill>
                  <a:srgbClr val="C00000"/>
                </a:solidFill>
              </a:rPr>
              <a:t>[4] Πύκνωση φρεατίων </a:t>
            </a:r>
            <a:r>
              <a:rPr lang="el-GR" sz="11200" b="1" dirty="0" err="1">
                <a:solidFill>
                  <a:srgbClr val="C00000"/>
                </a:solidFill>
              </a:rPr>
              <a:t>υδροσυλλογής</a:t>
            </a:r>
            <a:r>
              <a:rPr lang="el-GR" sz="11200" b="1" dirty="0">
                <a:solidFill>
                  <a:srgbClr val="C00000"/>
                </a:solidFill>
              </a:rPr>
              <a:t> </a:t>
            </a:r>
            <a:r>
              <a:rPr lang="el-GR" sz="11200" b="1" dirty="0" err="1">
                <a:solidFill>
                  <a:srgbClr val="C00000"/>
                </a:solidFill>
              </a:rPr>
              <a:t>ομβρίων</a:t>
            </a:r>
            <a:r>
              <a:rPr lang="el-GR" sz="11200" b="1" dirty="0">
                <a:solidFill>
                  <a:srgbClr val="C00000"/>
                </a:solidFill>
              </a:rPr>
              <a:t> στο Δήμο Πειραιά, προϋπολογισμού 500.000 €  </a:t>
            </a:r>
          </a:p>
          <a:p>
            <a:pPr marL="0" indent="0" algn="just">
              <a:buNone/>
            </a:pPr>
            <a:endParaRPr lang="el-GR" sz="11200" b="1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el-GR" sz="9600" dirty="0"/>
              <a:t>Το έργο υλοποιήθηκε στις περιοχές </a:t>
            </a:r>
            <a:r>
              <a:rPr lang="el-GR" sz="9600" dirty="0" err="1"/>
              <a:t>Χατζηκυριάκειου</a:t>
            </a:r>
            <a:r>
              <a:rPr lang="el-GR" sz="9600" dirty="0"/>
              <a:t> / Καλλίπολης και αφορούσε πύκνωση του δικτύου </a:t>
            </a:r>
            <a:r>
              <a:rPr lang="el-GR" sz="9600" dirty="0" err="1"/>
              <a:t>υδροσυλλογής</a:t>
            </a:r>
            <a:r>
              <a:rPr lang="el-GR" sz="9600" dirty="0"/>
              <a:t> σε τμήματα των οδών Θεοτόκη, Καζανόβα και </a:t>
            </a:r>
            <a:r>
              <a:rPr lang="el-GR" sz="9600" dirty="0" err="1"/>
              <a:t>Σαλαμινομάχων</a:t>
            </a:r>
            <a:r>
              <a:rPr lang="el-GR" sz="9600" dirty="0"/>
              <a:t>. </a:t>
            </a:r>
          </a:p>
          <a:p>
            <a:pPr marL="0" indent="0" algn="just">
              <a:buNone/>
            </a:pPr>
            <a:endParaRPr lang="el-GR" sz="9600" dirty="0"/>
          </a:p>
          <a:p>
            <a:pPr marL="0" indent="0" algn="just">
              <a:buNone/>
            </a:pPr>
            <a:r>
              <a:rPr lang="el-GR" sz="9600" dirty="0"/>
              <a:t>Κατασκευάστηκαν 13 νέα κεντρικά φρεάτια, αγωγοί μήκους 250 </a:t>
            </a:r>
            <a:r>
              <a:rPr lang="en-US" sz="9600" dirty="0"/>
              <a:t>m (</a:t>
            </a:r>
            <a:r>
              <a:rPr lang="el-GR" sz="9600" dirty="0"/>
              <a:t>συνδετήριοι) και τοποθετήθηκαν 150 νέες σχάρες </a:t>
            </a:r>
            <a:r>
              <a:rPr lang="el-GR" sz="9600" dirty="0" err="1"/>
              <a:t>υδροσυλλογής</a:t>
            </a:r>
            <a:r>
              <a:rPr lang="el-GR" sz="9600" dirty="0"/>
              <a:t>.</a:t>
            </a:r>
          </a:p>
          <a:p>
            <a:pPr marL="0" indent="0" algn="just">
              <a:buNone/>
            </a:pPr>
            <a:endParaRPr lang="el-GR" sz="9600" dirty="0"/>
          </a:p>
          <a:p>
            <a:pPr marL="0" indent="0" algn="just">
              <a:buNone/>
            </a:pPr>
            <a:r>
              <a:rPr lang="el-GR" sz="9600" dirty="0"/>
              <a:t>Επίσης έγινε αποκατάσταση τμημάτων του υφιστάμενου δικτύου σε μήκος 4</a:t>
            </a:r>
            <a:r>
              <a:rPr lang="en-US" sz="9600" dirty="0"/>
              <a:t>2</a:t>
            </a:r>
            <a:r>
              <a:rPr lang="el-GR" sz="9600" dirty="0"/>
              <a:t>0</a:t>
            </a:r>
            <a:r>
              <a:rPr lang="en-US" sz="9600" dirty="0"/>
              <a:t> m. </a:t>
            </a:r>
          </a:p>
          <a:p>
            <a:pPr marL="0" indent="0" algn="just">
              <a:buNone/>
            </a:pPr>
            <a:r>
              <a:rPr lang="en-US" sz="9600" dirty="0">
                <a:solidFill>
                  <a:srgbClr val="C00000"/>
                </a:solidFill>
              </a:rPr>
              <a:t> </a:t>
            </a:r>
            <a:r>
              <a:rPr lang="el-GR" sz="9600" dirty="0">
                <a:solidFill>
                  <a:srgbClr val="C00000"/>
                </a:solidFill>
              </a:rPr>
              <a:t>Το έργο έχει ΟΛΟΚΛΗΡΩΘΕΙ.</a:t>
            </a:r>
          </a:p>
          <a:p>
            <a:pPr marL="0" indent="0" algn="just">
              <a:buNone/>
            </a:pPr>
            <a:r>
              <a:rPr lang="el-GR" dirty="0"/>
              <a:t> </a:t>
            </a:r>
          </a:p>
          <a:p>
            <a:pPr marL="0" indent="0" algn="just">
              <a:buNone/>
            </a:pPr>
            <a:r>
              <a:rPr lang="el-GR" b="1" dirty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endParaRPr lang="el-GR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3217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ΕΡΓΑ - ΜΕΛΕΤΕΣ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l-GR" b="1" dirty="0">
                <a:solidFill>
                  <a:srgbClr val="C00000"/>
                </a:solidFill>
              </a:rPr>
              <a:t>[5] Κατασκευή δικτύου </a:t>
            </a:r>
            <a:r>
              <a:rPr lang="el-GR" b="1" dirty="0" err="1">
                <a:solidFill>
                  <a:srgbClr val="C00000"/>
                </a:solidFill>
              </a:rPr>
              <a:t>ομβρίων</a:t>
            </a:r>
            <a:r>
              <a:rPr lang="el-GR" b="1" dirty="0">
                <a:solidFill>
                  <a:srgbClr val="C00000"/>
                </a:solidFill>
              </a:rPr>
              <a:t> υδάτων οδών Πλαστήρα, Χρυσοστόμου Σμύρνης και Στερεάς Ελλάδος, στο Άνω Πέραμα, προϋπολογισμού 700.000 €</a:t>
            </a:r>
          </a:p>
          <a:p>
            <a:pPr marL="0" indent="0" algn="just">
              <a:buNone/>
            </a:pPr>
            <a:endParaRPr lang="el-GR" dirty="0"/>
          </a:p>
          <a:p>
            <a:pPr marL="0" indent="0" algn="just">
              <a:buNone/>
            </a:pPr>
            <a:r>
              <a:rPr lang="el-GR" dirty="0"/>
              <a:t>Το έργο θα εκκινεί από τη συμβολή της οδού Πλαστήρα με τη </a:t>
            </a:r>
            <a:r>
              <a:rPr lang="el-GR" dirty="0" err="1"/>
              <a:t>λεωφ</a:t>
            </a:r>
            <a:r>
              <a:rPr lang="el-GR" dirty="0"/>
              <a:t>. Ειρήνης και θα καταλήγει στη οδό Στερεάς Ελλάδος (Κεντρικός Αγωγός). Θα κατασκευαστούν και δευτερεύοντες αγωγοί στις οδούς Στερεάς Ελλάδος και Χρυσοστόμου Σμύρνης.</a:t>
            </a:r>
          </a:p>
          <a:p>
            <a:pPr marL="0" indent="0" algn="just">
              <a:buNone/>
            </a:pPr>
            <a:r>
              <a:rPr lang="el-GR" dirty="0"/>
              <a:t>Το συνολικό μήκος του αγωγού υπολογίζεται σε 6</a:t>
            </a:r>
            <a:r>
              <a:rPr lang="en-US" dirty="0"/>
              <a:t>70</a:t>
            </a:r>
            <a:r>
              <a:rPr lang="el-GR" dirty="0"/>
              <a:t> </a:t>
            </a:r>
            <a:r>
              <a:rPr lang="en-US" dirty="0"/>
              <a:t>m. </a:t>
            </a:r>
            <a:r>
              <a:rPr lang="el-GR" dirty="0"/>
              <a:t>Θα κατασκευαστούν φρεάτια επίσκεψης των αγωγών και φρεάτια </a:t>
            </a:r>
            <a:r>
              <a:rPr lang="el-GR" dirty="0" err="1"/>
              <a:t>υδροσυλλογής</a:t>
            </a:r>
            <a:r>
              <a:rPr lang="el-GR" dirty="0"/>
              <a:t>.</a:t>
            </a:r>
          </a:p>
          <a:p>
            <a:pPr marL="0" indent="0" algn="just">
              <a:buNone/>
            </a:pPr>
            <a:r>
              <a:rPr lang="el-GR" dirty="0"/>
              <a:t>Το έργο έχει μελέτη και βρίσκεται στη φάση σύνταξης Σχεδίου Προγραμματικής Σύμβασης μεταξύ Περιφέρειας Αττικής και Δήμου Περάματος.</a:t>
            </a:r>
          </a:p>
          <a:p>
            <a:pPr marL="0" indent="0" algn="just">
              <a:buNone/>
            </a:pPr>
            <a:r>
              <a:rPr lang="el-GR" b="1" dirty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endParaRPr lang="el-GR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4052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ΕΡΓΑ - ΜΕΛΕΤΕΣ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l-GR" sz="4000" b="1" dirty="0">
                <a:solidFill>
                  <a:srgbClr val="C00000"/>
                </a:solidFill>
              </a:rPr>
              <a:t>[6] Κατασκευή δικτύου </a:t>
            </a:r>
            <a:r>
              <a:rPr lang="el-GR" sz="4000" b="1" dirty="0" err="1">
                <a:solidFill>
                  <a:srgbClr val="C00000"/>
                </a:solidFill>
              </a:rPr>
              <a:t>ομβρίων</a:t>
            </a:r>
            <a:r>
              <a:rPr lang="el-GR" sz="4000" b="1" dirty="0">
                <a:solidFill>
                  <a:srgbClr val="C00000"/>
                </a:solidFill>
              </a:rPr>
              <a:t> σε περιοχές Δήμων Νίκαιας Αγ. Ι. Ρέντη και Μοσχάτου Ταύρου, προϋπολογισμού 12.200.000 €</a:t>
            </a:r>
          </a:p>
          <a:p>
            <a:pPr marL="0" indent="0" algn="just">
              <a:buNone/>
            </a:pPr>
            <a:r>
              <a:rPr lang="el-GR" dirty="0"/>
              <a:t>Το έργο αφορά στην κατασκευή του δικτύου </a:t>
            </a:r>
            <a:r>
              <a:rPr lang="el-GR" dirty="0" err="1"/>
              <a:t>ομβρίων</a:t>
            </a:r>
            <a:r>
              <a:rPr lang="el-GR" dirty="0"/>
              <a:t> υδάτων μιας σημαντικού μεγέθους λεκάνης στην ανατολική όχθη του Κηφισού ποταμού.</a:t>
            </a:r>
          </a:p>
          <a:p>
            <a:pPr marL="0" indent="0" algn="just">
              <a:buNone/>
            </a:pPr>
            <a:r>
              <a:rPr lang="el-GR" dirty="0"/>
              <a:t>Στην περιοχή του Δήμου Νίκαιας- Αγίου Ιωάννη Ρέντη οι εργασίες που θα γίνουν αφορούν στο καταληκτικό σημείο του βορειότερου </a:t>
            </a:r>
            <a:r>
              <a:rPr lang="el-GR" dirty="0" err="1"/>
              <a:t>υποδικτύου</a:t>
            </a:r>
            <a:r>
              <a:rPr lang="el-GR" dirty="0"/>
              <a:t> με εκβολή στον ποταμό Κηφισό, το οποίο βρίσκεται στο ύψος της Κεντρικής Αγοράς Αθηνών.</a:t>
            </a:r>
          </a:p>
          <a:p>
            <a:pPr marL="0" indent="0" algn="just">
              <a:buNone/>
            </a:pPr>
            <a:r>
              <a:rPr lang="el-GR" dirty="0"/>
              <a:t>Στις 3/7/2018 εγκρίθηκαν από την Οικονομική Επιτροπής της Περιφέρειας Αττικής οι όροι της Διακήρυξης ανοικτής διαδικασίας μέσω του ΕΣΗΔΗΣ για την επιλογή αναδόχου κατασκευής του έργου.</a:t>
            </a:r>
          </a:p>
          <a:p>
            <a:pPr marL="0" indent="0">
              <a:buNone/>
            </a:pPr>
            <a:endParaRPr lang="el-GR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9001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ΕΡΓΑ - ΜΕΛΕΤΕΣ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sz="3600" b="1" dirty="0">
                <a:solidFill>
                  <a:srgbClr val="C00000"/>
                </a:solidFill>
              </a:rPr>
              <a:t>[</a:t>
            </a:r>
            <a:r>
              <a:rPr lang="el-GR" sz="4000" b="1" dirty="0">
                <a:solidFill>
                  <a:srgbClr val="C00000"/>
                </a:solidFill>
              </a:rPr>
              <a:t>7] Περιοχή Φαληρικού Όρμου</a:t>
            </a:r>
          </a:p>
          <a:p>
            <a:pPr marL="0" indent="0">
              <a:buNone/>
            </a:pPr>
            <a:endParaRPr lang="el-GR" b="1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el-GR" sz="3100" dirty="0"/>
              <a:t>Στο πλαίσιο της υλοποίησης της 1</a:t>
            </a:r>
            <a:r>
              <a:rPr lang="el-GR" sz="3100" baseline="30000" dirty="0"/>
              <a:t>ης</a:t>
            </a:r>
            <a:r>
              <a:rPr lang="el-GR" sz="3100" dirty="0"/>
              <a:t> φάσης της ανάπλασης του Φαληρικού Όρμου (</a:t>
            </a:r>
            <a:r>
              <a:rPr lang="el-GR" sz="3100" dirty="0" err="1"/>
              <a:t>προϋπ</a:t>
            </a:r>
            <a:r>
              <a:rPr lang="el-GR" sz="3100" dirty="0"/>
              <a:t>. 150 εκατ. €) περιλαμβάνεται η υλοποίηση υδραυλικών και αντιπλημμυρικών έργων σε όλο το μήκος της παρέμβασης. </a:t>
            </a:r>
          </a:p>
          <a:p>
            <a:pPr marL="0" indent="0" algn="just">
              <a:buNone/>
            </a:pPr>
            <a:endParaRPr lang="el-GR" sz="3100" dirty="0"/>
          </a:p>
          <a:p>
            <a:pPr marL="0" indent="0" algn="just">
              <a:buNone/>
            </a:pPr>
            <a:r>
              <a:rPr lang="el-GR" sz="3100" dirty="0"/>
              <a:t>Τα αντιπλημμυρικά έργα αντιστοιχούν περίπου στο 30% του συνολικού προϋπολογισμού.</a:t>
            </a:r>
          </a:p>
          <a:p>
            <a:pPr marL="0" indent="0" algn="just">
              <a:buNone/>
            </a:pPr>
            <a:endParaRPr lang="el-GR" sz="3100" dirty="0"/>
          </a:p>
          <a:p>
            <a:pPr marL="0" indent="0" algn="just">
              <a:buNone/>
            </a:pPr>
            <a:r>
              <a:rPr lang="el-GR" sz="3100" dirty="0"/>
              <a:t>Ειδικότερα στην περιοχή της ΠΕ Πειραιά, στα </a:t>
            </a:r>
            <a:r>
              <a:rPr lang="el-GR" sz="3100" dirty="0" err="1"/>
              <a:t>ανάντη</a:t>
            </a:r>
            <a:r>
              <a:rPr lang="el-GR" sz="3100" dirty="0"/>
              <a:t> της οδού Εθν. Μακαρίου και σε μήκος 370 </a:t>
            </a:r>
            <a:r>
              <a:rPr lang="en-US" sz="3100" dirty="0"/>
              <a:t>m</a:t>
            </a:r>
            <a:r>
              <a:rPr lang="el-GR" sz="3100" dirty="0"/>
              <a:t> θα υλοποιηθεί επέκταση της διευθέτησης του Ιλισού </a:t>
            </a:r>
          </a:p>
          <a:p>
            <a:pPr marL="0" indent="0">
              <a:buNone/>
            </a:pPr>
            <a:endParaRPr lang="el-GR" sz="31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l-GR" sz="3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7766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64907"/>
            <a:ext cx="10515600" cy="1325563"/>
          </a:xfrm>
        </p:spPr>
        <p:txBody>
          <a:bodyPr/>
          <a:lstStyle/>
          <a:p>
            <a:r>
              <a:rPr lang="el-GR" dirty="0"/>
              <a:t>ΕΡΓΑ - ΜΕΛΕΤΕΣ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139304"/>
            <a:ext cx="10515600" cy="435133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l-GR" b="1" dirty="0">
                <a:solidFill>
                  <a:srgbClr val="C00000"/>
                </a:solidFill>
              </a:rPr>
              <a:t>[8] Μελέτη Δικτύου </a:t>
            </a:r>
            <a:r>
              <a:rPr lang="el-GR" b="1" dirty="0" err="1">
                <a:solidFill>
                  <a:srgbClr val="C00000"/>
                </a:solidFill>
              </a:rPr>
              <a:t>Ομβρίων</a:t>
            </a:r>
            <a:r>
              <a:rPr lang="el-GR" b="1" dirty="0">
                <a:solidFill>
                  <a:srgbClr val="C00000"/>
                </a:solidFill>
              </a:rPr>
              <a:t> στους Δήμους Κορυδαλλού και Νίκαιας Αγ. Ι. Ρέντη, </a:t>
            </a:r>
            <a:r>
              <a:rPr lang="el-GR" b="1" dirty="0" err="1">
                <a:solidFill>
                  <a:srgbClr val="C00000"/>
                </a:solidFill>
              </a:rPr>
              <a:t>προεκτ</a:t>
            </a:r>
            <a:r>
              <a:rPr lang="el-GR" b="1" dirty="0">
                <a:solidFill>
                  <a:srgbClr val="C00000"/>
                </a:solidFill>
              </a:rPr>
              <a:t>. αμοιβής 549.000 €</a:t>
            </a:r>
          </a:p>
          <a:p>
            <a:pPr marL="0" indent="0" algn="just">
              <a:buNone/>
            </a:pPr>
            <a:endParaRPr lang="el-GR" b="1" dirty="0">
              <a:solidFill>
                <a:srgbClr val="C00000"/>
              </a:solidFill>
            </a:endParaRPr>
          </a:p>
          <a:p>
            <a:pPr marL="0" lvl="0" indent="0" algn="just">
              <a:buNone/>
            </a:pPr>
            <a:r>
              <a:rPr lang="el-GR" dirty="0"/>
              <a:t>Η μελέτη αφορά στην κατασκευή αγωγού από τη συμβολή της </a:t>
            </a:r>
            <a:r>
              <a:rPr lang="el-GR" dirty="0" err="1"/>
              <a:t>Γρ</a:t>
            </a:r>
            <a:r>
              <a:rPr lang="el-GR" dirty="0"/>
              <a:t>. Λαμπράκη με την οδό </a:t>
            </a:r>
            <a:r>
              <a:rPr lang="el-GR" dirty="0" err="1"/>
              <a:t>Ατταλείας</a:t>
            </a:r>
            <a:r>
              <a:rPr lang="el-GR" dirty="0"/>
              <a:t> έως τον αποδέκτη (2.200 </a:t>
            </a:r>
            <a:r>
              <a:rPr lang="en-US" dirty="0"/>
              <a:t>m</a:t>
            </a:r>
            <a:r>
              <a:rPr lang="el-GR" dirty="0"/>
              <a:t>) των αγωγών στις οδούς </a:t>
            </a:r>
            <a:r>
              <a:rPr lang="el-GR" dirty="0" err="1"/>
              <a:t>Θησέως</a:t>
            </a:r>
            <a:r>
              <a:rPr lang="el-GR" dirty="0"/>
              <a:t>, Μετσόβου, Πόντου, </a:t>
            </a:r>
            <a:r>
              <a:rPr lang="el-GR" dirty="0" err="1"/>
              <a:t>Σουλίου</a:t>
            </a:r>
            <a:r>
              <a:rPr lang="el-GR" dirty="0"/>
              <a:t>, Ρούσβελτ κ.ά.</a:t>
            </a:r>
            <a:endParaRPr lang="en-US" dirty="0"/>
          </a:p>
          <a:p>
            <a:pPr marL="0" lvl="0" indent="0" algn="just">
              <a:buNone/>
            </a:pPr>
            <a:r>
              <a:rPr lang="el-GR" dirty="0"/>
              <a:t>Η μελέτη προβλέπεται να έχει παραδοθεί έως 20.4.2019</a:t>
            </a:r>
          </a:p>
          <a:p>
            <a:pPr marL="0" indent="0" algn="just">
              <a:buNone/>
            </a:pPr>
            <a:endParaRPr lang="el-GR" b="1" dirty="0"/>
          </a:p>
          <a:p>
            <a:pPr marL="0" indent="0" algn="just">
              <a:buNone/>
            </a:pPr>
            <a:r>
              <a:rPr lang="el-GR" sz="1900" dirty="0"/>
              <a:t>Ήδη έχουν κατατεθεί τα τοπογραφικά διαγράμματα και η γεωτεχνική μελέτη</a:t>
            </a:r>
            <a:endParaRPr lang="el-GR" sz="19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l-GR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9116" y="57866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177421" y="55682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7657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ΕΡΓΑ - ΜΕΛΕΤΕΣ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b="1" dirty="0">
                <a:solidFill>
                  <a:srgbClr val="C00000"/>
                </a:solidFill>
              </a:rPr>
              <a:t>[9] Μελέτη δικτύου αποχέτευσης </a:t>
            </a:r>
            <a:r>
              <a:rPr lang="el-GR" b="1" dirty="0" err="1">
                <a:solidFill>
                  <a:srgbClr val="C00000"/>
                </a:solidFill>
              </a:rPr>
              <a:t>ομβρίων</a:t>
            </a:r>
            <a:r>
              <a:rPr lang="el-GR" b="1" dirty="0">
                <a:solidFill>
                  <a:srgbClr val="C00000"/>
                </a:solidFill>
              </a:rPr>
              <a:t> υδάτων Δήμου Κερατσινίου – Δραπετσώνας, </a:t>
            </a:r>
            <a:r>
              <a:rPr lang="el-GR" b="1" dirty="0" err="1">
                <a:solidFill>
                  <a:srgbClr val="C00000"/>
                </a:solidFill>
              </a:rPr>
              <a:t>προεκτ</a:t>
            </a:r>
            <a:r>
              <a:rPr lang="el-GR" b="1" dirty="0">
                <a:solidFill>
                  <a:srgbClr val="C00000"/>
                </a:solidFill>
              </a:rPr>
              <a:t>. αμοιβής 614.874 €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9116" y="57866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177421" y="55682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1119116" y="6422540"/>
            <a:ext cx="8852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Η  προμελέτη εγκρίθηκε στις 21.5.2018 και η δαπάνη του έργου θα ανέλθει στα 8,5 εκατ. 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2800965"/>
            <a:ext cx="10515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600" dirty="0"/>
              <a:t>Η μελέτη αφορά στην κατασκευή αγωγών δικτύου </a:t>
            </a:r>
            <a:r>
              <a:rPr lang="el-GR" sz="2600" dirty="0" err="1"/>
              <a:t>ομβρίων</a:t>
            </a:r>
            <a:r>
              <a:rPr lang="el-GR" sz="2600" dirty="0"/>
              <a:t> υδάτων στην παράκτια περιοχή από τον ανισόπεδο κόμβο Ικονίου ως τη συμβολή της λεωφόρου Δημοκρατίας και την Ιχθυόσκαλα. </a:t>
            </a:r>
          </a:p>
          <a:p>
            <a:pPr algn="just"/>
            <a:endParaRPr lang="el-GR" sz="2600" dirty="0"/>
          </a:p>
          <a:p>
            <a:pPr algn="just"/>
            <a:r>
              <a:rPr lang="el-GR" sz="2600" dirty="0"/>
              <a:t>Μετά από συνεννόηση με τον ΟΛΠ γίνονται επείγοντα έργα και εντός λιμενικής ζώνης που θα ολοκληρωθούν έως τον Οκτώβριο, προκειμένου να αρθεί σε μεγάλο βαθμό η επικινδυνότητα </a:t>
            </a:r>
            <a:r>
              <a:rPr lang="el-GR" sz="2600" dirty="0" err="1"/>
              <a:t>πλημμυρικών</a:t>
            </a:r>
            <a:r>
              <a:rPr lang="el-GR" sz="2600" dirty="0"/>
              <a:t> φαινομένων στη λεωφόρο Δημοκρατίας </a:t>
            </a:r>
          </a:p>
          <a:p>
            <a:pPr lvl="0"/>
            <a:endParaRPr lang="el-GR" sz="2600" dirty="0"/>
          </a:p>
          <a:p>
            <a:pPr algn="ctr"/>
            <a:endParaRPr lang="el-GR" sz="2600" dirty="0"/>
          </a:p>
        </p:txBody>
      </p:sp>
    </p:spTree>
    <p:extLst>
      <p:ext uri="{BB962C8B-B14F-4D97-AF65-F5344CB8AC3E}">
        <p14:creationId xmlns:p14="http://schemas.microsoft.com/office/powerpoint/2010/main" val="875059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64907"/>
            <a:ext cx="10515600" cy="1325563"/>
          </a:xfrm>
        </p:spPr>
        <p:txBody>
          <a:bodyPr/>
          <a:lstStyle/>
          <a:p>
            <a:r>
              <a:rPr lang="el-GR" dirty="0"/>
              <a:t>ΕΡΓΑ - ΜΕΛΕΤΕΣ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139304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b="1" dirty="0">
                <a:solidFill>
                  <a:srgbClr val="C00000"/>
                </a:solidFill>
              </a:rPr>
              <a:t>[10] Μελέτη Δικτύου αποχέτευσης </a:t>
            </a:r>
            <a:r>
              <a:rPr lang="el-GR" b="1" dirty="0" err="1">
                <a:solidFill>
                  <a:srgbClr val="C00000"/>
                </a:solidFill>
              </a:rPr>
              <a:t>ομβρίων</a:t>
            </a:r>
            <a:r>
              <a:rPr lang="el-GR" b="1" dirty="0">
                <a:solidFill>
                  <a:srgbClr val="C00000"/>
                </a:solidFill>
              </a:rPr>
              <a:t> υδάτων Δ. Περάματος, </a:t>
            </a:r>
            <a:r>
              <a:rPr lang="el-GR" b="1" dirty="0" err="1">
                <a:solidFill>
                  <a:srgbClr val="C00000"/>
                </a:solidFill>
              </a:rPr>
              <a:t>προεκτ</a:t>
            </a:r>
            <a:r>
              <a:rPr lang="el-GR" b="1" dirty="0">
                <a:solidFill>
                  <a:srgbClr val="C00000"/>
                </a:solidFill>
              </a:rPr>
              <a:t>. αμοιβής 300.000 €</a:t>
            </a:r>
          </a:p>
          <a:p>
            <a:pPr marL="0" indent="0" algn="just">
              <a:buNone/>
            </a:pPr>
            <a:r>
              <a:rPr lang="el-GR" b="1" dirty="0"/>
              <a:t> </a:t>
            </a:r>
          </a:p>
          <a:p>
            <a:pPr marL="0" indent="0" algn="just">
              <a:buNone/>
            </a:pPr>
            <a:r>
              <a:rPr lang="el-GR" b="1" dirty="0"/>
              <a:t> </a:t>
            </a:r>
            <a:r>
              <a:rPr lang="el-GR" sz="1900" dirty="0"/>
              <a:t> </a:t>
            </a:r>
          </a:p>
          <a:p>
            <a:pPr marL="0" indent="0">
              <a:buNone/>
            </a:pPr>
            <a:endParaRPr lang="el-GR" sz="19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l-GR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9116" y="57866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177421" y="55682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213429"/>
            <a:ext cx="1051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/>
              <a:t>Η μελέτη αφορά στην κατασκευή αγωγών στους συνοικισμούς </a:t>
            </a:r>
            <a:r>
              <a:rPr lang="el-GR" sz="2800" dirty="0" err="1"/>
              <a:t>Ικαριώτικα</a:t>
            </a:r>
            <a:r>
              <a:rPr lang="el-GR" sz="2800" dirty="0"/>
              <a:t>, Άνω Πέραμα και Νέο Ικόνιο. </a:t>
            </a:r>
          </a:p>
          <a:p>
            <a:pPr algn="just"/>
            <a:r>
              <a:rPr lang="el-GR" sz="2800" dirty="0"/>
              <a:t>Πρόκειται για μελέτη υψηλής δυσκολίας, λόγω των ισχυρών κλίσεων των εγκάρσιων οδών αλλά και της εν γένει ανομοιομορφίας της περιοχής.</a:t>
            </a:r>
          </a:p>
        </p:txBody>
      </p:sp>
    </p:spTree>
    <p:extLst>
      <p:ext uri="{BB962C8B-B14F-4D97-AF65-F5344CB8AC3E}">
        <p14:creationId xmlns:p14="http://schemas.microsoft.com/office/powerpoint/2010/main" val="3703486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64907"/>
            <a:ext cx="10515600" cy="1325563"/>
          </a:xfrm>
        </p:spPr>
        <p:txBody>
          <a:bodyPr/>
          <a:lstStyle/>
          <a:p>
            <a:r>
              <a:rPr lang="el-GR" dirty="0"/>
              <a:t>ΕΡΓΑ - ΜΕΛΕΤΕΣ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139304"/>
            <a:ext cx="10515600" cy="5210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b="1" dirty="0">
                <a:solidFill>
                  <a:srgbClr val="C00000"/>
                </a:solidFill>
              </a:rPr>
              <a:t>[11] Μελέτη Αντιπλημμυρικής Προστασίας στην περιοχή των οδών </a:t>
            </a:r>
            <a:r>
              <a:rPr lang="el-GR" b="1" dirty="0" err="1">
                <a:solidFill>
                  <a:srgbClr val="C00000"/>
                </a:solidFill>
              </a:rPr>
              <a:t>Χαλκίδος</a:t>
            </a:r>
            <a:r>
              <a:rPr lang="el-GR" b="1" dirty="0">
                <a:solidFill>
                  <a:srgbClr val="C00000"/>
                </a:solidFill>
              </a:rPr>
              <a:t> και Βαλαωρίτου στο Δήμο Πειραιώς, 288.338 €</a:t>
            </a:r>
          </a:p>
          <a:p>
            <a:pPr marL="0" indent="0">
              <a:buNone/>
            </a:pPr>
            <a:endParaRPr lang="el-GR" sz="19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Το έργο αφορά στην αντιπλημμυρική προστασία στην περιοχή των οδών </a:t>
            </a:r>
            <a:r>
              <a:rPr lang="el-GR" dirty="0" err="1"/>
              <a:t>Χαλκίδος</a:t>
            </a:r>
            <a:r>
              <a:rPr lang="el-GR" dirty="0"/>
              <a:t> και Βαλαωρίτου, στους Αγίους Αναργύρους, στην Παλαιά Κοκκινιά. </a:t>
            </a:r>
          </a:p>
          <a:p>
            <a:pPr marL="0" indent="0">
              <a:buNone/>
            </a:pPr>
            <a:r>
              <a:rPr lang="el-GR" dirty="0"/>
              <a:t>Στην περιοχή είχαν σημειωθεί σοβαρές ζημιές από τις βροχοπτώσεις της 24</a:t>
            </a:r>
            <a:r>
              <a:rPr lang="el-GR" baseline="30000" dirty="0"/>
              <a:t>ης</a:t>
            </a:r>
            <a:r>
              <a:rPr lang="el-GR" dirty="0"/>
              <a:t> Οκτωβρίου 2014</a:t>
            </a:r>
          </a:p>
          <a:p>
            <a:pPr marL="0" indent="0">
              <a:buNone/>
            </a:pPr>
            <a:r>
              <a:rPr lang="el-GR" dirty="0"/>
              <a:t>Από 25.6.2018 εγκρίθηκε η Τοπογραφική Μελέτη και έχει ξεκινήσει η εκπόνηση της Υδραυλικής Προμελέτης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9116" y="57866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177421" y="55682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2312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Αποτελέσματα του θεσμικού πλαισίου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Πρόσφατος νόμος μείωσε το χρόνο για την ανάδειξη μελετητή από 24 μήνες (κατά μέσο όρο) σε περίπου 8-9 μήνες. </a:t>
            </a:r>
          </a:p>
          <a:p>
            <a:pPr marL="0" indent="0">
              <a:buNone/>
            </a:pP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 Παρά τη μείωση, ο χρόνος που απαιτείται για ένα έργο από τη δημοπράτηση της μελέτης μέχρι την ολοκλήρωσή του είναι </a:t>
            </a:r>
            <a:r>
              <a:rPr lang="el-GR" b="1" dirty="0"/>
              <a:t>πάνω από 6 χρόνια</a:t>
            </a:r>
            <a:r>
              <a:rPr lang="el-GR" dirty="0"/>
              <a:t>!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604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64907"/>
            <a:ext cx="10515600" cy="1325563"/>
          </a:xfrm>
        </p:spPr>
        <p:txBody>
          <a:bodyPr/>
          <a:lstStyle/>
          <a:p>
            <a:r>
              <a:rPr lang="el-GR" dirty="0"/>
              <a:t>ΕΡΓΑ - ΜΕΛΕΤΕΣ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139304"/>
            <a:ext cx="10515600" cy="521069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l-GR" b="1" dirty="0">
                <a:solidFill>
                  <a:srgbClr val="C00000"/>
                </a:solidFill>
              </a:rPr>
              <a:t>[12] Μελέτη δικτύου </a:t>
            </a:r>
            <a:r>
              <a:rPr lang="el-GR" b="1" dirty="0" err="1">
                <a:solidFill>
                  <a:srgbClr val="C00000"/>
                </a:solidFill>
              </a:rPr>
              <a:t>ομβρίων</a:t>
            </a:r>
            <a:r>
              <a:rPr lang="el-GR" b="1" dirty="0">
                <a:solidFill>
                  <a:srgbClr val="C00000"/>
                </a:solidFill>
              </a:rPr>
              <a:t> στη Δημοτική Ενότητα Νίκαιας, περιοχή μεταξύ </a:t>
            </a:r>
            <a:r>
              <a:rPr lang="el-GR" b="1" dirty="0" err="1">
                <a:solidFill>
                  <a:srgbClr val="C00000"/>
                </a:solidFill>
              </a:rPr>
              <a:t>Λεωφ</a:t>
            </a:r>
            <a:r>
              <a:rPr lang="el-GR" b="1" dirty="0">
                <a:solidFill>
                  <a:srgbClr val="C00000"/>
                </a:solidFill>
              </a:rPr>
              <a:t>. Γρηγορίου Λαμπράκη και Πέτρου Ράλλη, </a:t>
            </a:r>
            <a:r>
              <a:rPr lang="el-GR" b="1" dirty="0" err="1">
                <a:solidFill>
                  <a:srgbClr val="C00000"/>
                </a:solidFill>
              </a:rPr>
              <a:t>προεκτ</a:t>
            </a:r>
            <a:r>
              <a:rPr lang="el-GR" b="1" dirty="0">
                <a:solidFill>
                  <a:srgbClr val="C00000"/>
                </a:solidFill>
              </a:rPr>
              <a:t>. αμοιβής 350.000 €</a:t>
            </a:r>
          </a:p>
          <a:p>
            <a:pPr marL="0" indent="0" algn="just">
              <a:buNone/>
            </a:pPr>
            <a:r>
              <a:rPr lang="el-GR" b="1" dirty="0"/>
              <a:t> </a:t>
            </a:r>
            <a:r>
              <a:rPr lang="el-GR" sz="1900" dirty="0"/>
              <a:t> </a:t>
            </a:r>
          </a:p>
          <a:p>
            <a:pPr marL="0" indent="0" algn="just">
              <a:buNone/>
            </a:pPr>
            <a:endParaRPr lang="el-GR" sz="1900" b="1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el-GR" dirty="0"/>
              <a:t>Το υπό μελέτη δίκτυο αφορά την αποχέτευση λεκάνης απορροής έκτασης περ. 300 εκταρίων που εκτείνεται δυτικά της διασταύρωσης των </a:t>
            </a:r>
            <a:r>
              <a:rPr lang="el-GR" dirty="0" err="1"/>
              <a:t>Λεωφ</a:t>
            </a:r>
            <a:r>
              <a:rPr lang="el-GR" dirty="0"/>
              <a:t>. Θηβών - Π. Ράλλη &amp; </a:t>
            </a:r>
            <a:r>
              <a:rPr lang="el-GR" dirty="0" err="1"/>
              <a:t>Γρ</a:t>
            </a:r>
            <a:r>
              <a:rPr lang="el-GR" dirty="0"/>
              <a:t>. Λαμπράκη. </a:t>
            </a:r>
          </a:p>
          <a:p>
            <a:pPr marL="0" indent="0" algn="just">
              <a:buNone/>
            </a:pPr>
            <a:r>
              <a:rPr lang="el-GR" dirty="0"/>
              <a:t>Η μελέτη δημοπρατήθηκε σύμφωνα με το νέο Νόμο και προβλέπεται να παραδοθεί στις αρχές του 2019. </a:t>
            </a:r>
          </a:p>
          <a:p>
            <a:pPr marL="0" indent="0" algn="just">
              <a:buNone/>
            </a:pPr>
            <a:r>
              <a:rPr lang="el-GR" dirty="0"/>
              <a:t>Ο κύριος αγωγός 2.300 </a:t>
            </a:r>
            <a:r>
              <a:rPr lang="en-US" dirty="0"/>
              <a:t>m</a:t>
            </a:r>
            <a:r>
              <a:rPr lang="el-GR" dirty="0"/>
              <a:t> (περ.) θα διέρχεται από τις οδούς </a:t>
            </a:r>
            <a:r>
              <a:rPr lang="el-GR" dirty="0" err="1"/>
              <a:t>Θησέως</a:t>
            </a:r>
            <a:r>
              <a:rPr lang="el-GR" dirty="0"/>
              <a:t>, Πατρόκλου, </a:t>
            </a:r>
            <a:r>
              <a:rPr lang="el-GR" dirty="0" err="1"/>
              <a:t>Σουλίου</a:t>
            </a:r>
            <a:r>
              <a:rPr lang="el-GR" dirty="0"/>
              <a:t>, Ασκληπιού, </a:t>
            </a:r>
            <a:r>
              <a:rPr lang="el-GR" dirty="0" err="1"/>
              <a:t>Προύσης</a:t>
            </a:r>
            <a:r>
              <a:rPr lang="el-GR" dirty="0"/>
              <a:t>, Γρεβενών, Ραιδεστού, Γέμελου, Ανωγείων, </a:t>
            </a:r>
            <a:r>
              <a:rPr lang="el-GR" dirty="0" err="1"/>
              <a:t>Κυζίκου</a:t>
            </a:r>
            <a:r>
              <a:rPr lang="el-GR" dirty="0"/>
              <a:t> και </a:t>
            </a:r>
            <a:r>
              <a:rPr lang="el-GR" dirty="0" err="1"/>
              <a:t>Κεραμεικού</a:t>
            </a:r>
            <a:r>
              <a:rPr lang="el-GR" dirty="0"/>
              <a:t>. Θα κατασκευαστεί και δευτερεύων δίκτυο αγωγών 4 </a:t>
            </a:r>
            <a:r>
              <a:rPr lang="en-US" dirty="0"/>
              <a:t>Km</a:t>
            </a:r>
            <a:r>
              <a:rPr lang="el-GR" dirty="0"/>
              <a:t> (περ.) σε πολλά τμήματα οδών. Θα ελεγχθεί και ο υφιστάμενος αγωγός της Π. Ράλλη μήκους 3.372 </a:t>
            </a:r>
            <a:r>
              <a:rPr lang="en-US" dirty="0"/>
              <a:t>m.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1119116" y="57866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177421" y="55682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62944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περίπτωση της «Ιχθυόσκαλας – Κόμβος Ικονίου» στο Κερατσίνι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29515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/>
              <a:t>Η παρουσίαση της περίπτωσης αυτής είναι χαρακτηριστική και αποκαλυπτική των επιπτώσεων απ’ τις ανθρώπινες επεμβάσεις και τις δυσκολίες που συναντά κάθε έργο – παρέμβαση αποκατάστασης.</a:t>
            </a:r>
          </a:p>
          <a:p>
            <a:pPr marL="0" indent="0" algn="just">
              <a:buNone/>
            </a:pPr>
            <a:endParaRPr lang="el-GR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54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0"/>
            <a:ext cx="50609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6729413" y="2843214"/>
            <a:ext cx="652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l-GR" b="1">
                <a:solidFill>
                  <a:srgbClr val="FF0000"/>
                </a:solidFill>
              </a:rPr>
              <a:t>2002</a:t>
            </a: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6729413" y="6488114"/>
            <a:ext cx="652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l-GR" b="1" dirty="0">
                <a:solidFill>
                  <a:srgbClr val="FF0000"/>
                </a:solidFill>
              </a:rPr>
              <a:t>2004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3792539" y="476250"/>
            <a:ext cx="358775" cy="6492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cxnSp>
        <p:nvCxnSpPr>
          <p:cNvPr id="8" name="Ευθύγραμμο βέλος σύνδεσης 7"/>
          <p:cNvCxnSpPr/>
          <p:nvPr/>
        </p:nvCxnSpPr>
        <p:spPr>
          <a:xfrm>
            <a:off x="4151314" y="1052513"/>
            <a:ext cx="280828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6816726" y="836614"/>
            <a:ext cx="1520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/>
              <a:t>“</a:t>
            </a:r>
            <a:r>
              <a:rPr lang="el-GR"/>
              <a:t>Σκλαβενιτης</a:t>
            </a:r>
            <a:r>
              <a:rPr lang="en-US"/>
              <a:t>”</a:t>
            </a:r>
            <a:endParaRPr lang="el-GR"/>
          </a:p>
        </p:txBody>
      </p:sp>
      <p:sp>
        <p:nvSpPr>
          <p:cNvPr id="10" name="Έλλειψη 9"/>
          <p:cNvSpPr/>
          <p:nvPr/>
        </p:nvSpPr>
        <p:spPr>
          <a:xfrm rot="19610370">
            <a:off x="2417763" y="3414713"/>
            <a:ext cx="1128712" cy="2190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cxnSp>
        <p:nvCxnSpPr>
          <p:cNvPr id="12" name="Ευθύγραμμο βέλος σύνδεσης 11"/>
          <p:cNvCxnSpPr/>
          <p:nvPr/>
        </p:nvCxnSpPr>
        <p:spPr>
          <a:xfrm>
            <a:off x="3486151" y="5445125"/>
            <a:ext cx="3762375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7381876" y="5148263"/>
            <a:ext cx="33131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l-GR"/>
              <a:t>Επέκταση προβλήτας</a:t>
            </a:r>
          </a:p>
          <a:p>
            <a:r>
              <a:rPr lang="el-GR"/>
              <a:t>δηλαδή μπάζωμα της θάλασσας</a:t>
            </a:r>
          </a:p>
        </p:txBody>
      </p:sp>
      <p:sp>
        <p:nvSpPr>
          <p:cNvPr id="15" name="Ορθογώνιο 14"/>
          <p:cNvSpPr/>
          <p:nvPr/>
        </p:nvSpPr>
        <p:spPr>
          <a:xfrm>
            <a:off x="3873501" y="4186238"/>
            <a:ext cx="360363" cy="647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cxnSp>
        <p:nvCxnSpPr>
          <p:cNvPr id="16" name="Ευθύγραμμο βέλος σύνδεσης 15"/>
          <p:cNvCxnSpPr/>
          <p:nvPr/>
        </p:nvCxnSpPr>
        <p:spPr>
          <a:xfrm>
            <a:off x="4303714" y="4724400"/>
            <a:ext cx="280828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5" name="TextBox 16"/>
          <p:cNvSpPr txBox="1">
            <a:spLocks noChangeArrowheads="1"/>
          </p:cNvSpPr>
          <p:nvPr/>
        </p:nvSpPr>
        <p:spPr bwMode="auto">
          <a:xfrm>
            <a:off x="7112001" y="4487864"/>
            <a:ext cx="1522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/>
              <a:t>“</a:t>
            </a:r>
            <a:r>
              <a:rPr lang="el-GR"/>
              <a:t>Σκλαβενιτης</a:t>
            </a:r>
            <a:r>
              <a:rPr lang="en-US"/>
              <a:t>”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6806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04814"/>
            <a:ext cx="9128125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Έλλειψη 3"/>
          <p:cNvSpPr/>
          <p:nvPr/>
        </p:nvSpPr>
        <p:spPr>
          <a:xfrm>
            <a:off x="6088064" y="2097088"/>
            <a:ext cx="439737" cy="360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6456364" y="2108201"/>
            <a:ext cx="1101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l-GR" sz="1400" b="1">
                <a:solidFill>
                  <a:srgbClr val="FF0000"/>
                </a:solidFill>
              </a:rPr>
              <a:t>Σκλαβενίτης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9999664" y="5860317"/>
            <a:ext cx="652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l-GR" b="1" dirty="0">
                <a:solidFill>
                  <a:srgbClr val="FF0000"/>
                </a:solidFill>
              </a:rPr>
              <a:t>2004</a:t>
            </a:r>
          </a:p>
        </p:txBody>
      </p:sp>
    </p:spTree>
    <p:extLst>
      <p:ext uri="{BB962C8B-B14F-4D97-AF65-F5344CB8AC3E}">
        <p14:creationId xmlns:p14="http://schemas.microsoft.com/office/powerpoint/2010/main" val="2938826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ΠΟΛΙΤΙΚΗ ΠΡΟΣΤΑΣΙΑ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6571" y="1825625"/>
            <a:ext cx="11419115" cy="4351338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Σχεδιασμός και δράσεις πολιτικής προστασίας για την αντιμετώπιση εκτάκτων αναγκών από την εκδήλωση </a:t>
            </a:r>
            <a:r>
              <a:rPr lang="el-GR" dirty="0" err="1"/>
              <a:t>πλημμυρικών</a:t>
            </a:r>
            <a:r>
              <a:rPr lang="el-GR" dirty="0"/>
              <a:t> φαινομένων, περιόδου. </a:t>
            </a:r>
          </a:p>
          <a:p>
            <a:pPr marL="0" indent="0">
              <a:buNone/>
            </a:pPr>
            <a:r>
              <a:rPr lang="el-GR" dirty="0"/>
              <a:t>	Α) 2015-2016 (9.11.2015)</a:t>
            </a:r>
          </a:p>
          <a:p>
            <a:pPr marL="0" indent="0">
              <a:buNone/>
            </a:pPr>
            <a:r>
              <a:rPr lang="el-GR" dirty="0"/>
              <a:t>	Β) 2016-2017 (19.10.2016)</a:t>
            </a:r>
          </a:p>
          <a:p>
            <a:pPr marL="0" indent="0">
              <a:buNone/>
            </a:pPr>
            <a:r>
              <a:rPr lang="el-GR" dirty="0"/>
              <a:t>	Γ) 2017-2018 (24.10.2017)</a:t>
            </a:r>
          </a:p>
          <a:p>
            <a:endParaRPr lang="el-GR" dirty="0"/>
          </a:p>
        </p:txBody>
      </p:sp>
      <p:sp>
        <p:nvSpPr>
          <p:cNvPr id="4" name="Δεξιό άγκιστρο 3"/>
          <p:cNvSpPr/>
          <p:nvPr/>
        </p:nvSpPr>
        <p:spPr>
          <a:xfrm>
            <a:off x="5355771" y="2808514"/>
            <a:ext cx="293914" cy="130628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5725886" y="2914471"/>
            <a:ext cx="5747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C00000"/>
                </a:solidFill>
              </a:rPr>
              <a:t>Σύγκληση Συντονιστικού Οργάνου Πολιτικής Προστασίας </a:t>
            </a:r>
          </a:p>
          <a:p>
            <a:pPr algn="ctr"/>
            <a:r>
              <a:rPr lang="el-GR" dirty="0"/>
              <a:t>Περιφερειακής Ενότητας Πειραιά με στόχο την οργάνωση, την ετοιμότητα και το συντονισμό των εμπλεκόμενων Υπηρεσιών και Φορέων.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0961" y="4757057"/>
            <a:ext cx="834985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ΣΧΕΔΙΑΣΜΟΣ ΜΕΤΡΩΝ ΠΟΛΙΤΙΚΗΣ ΠΡΟΣΤΑΣΙΑΣ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ΠΡΟΛΗΨΗ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ΔΙΑΧΕΙΡΙΣΗ ΚΡΙΣΗΣ κατά την εξέλιξη του φαινομένου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ΚΑΤΑΓΡΑΦΗ και ΑΠΟΚΑΤΑΣΤΑΣΗ </a:t>
            </a:r>
          </a:p>
        </p:txBody>
      </p:sp>
    </p:spTree>
    <p:extLst>
      <p:ext uri="{BB962C8B-B14F-4D97-AF65-F5344CB8AC3E}">
        <p14:creationId xmlns:p14="http://schemas.microsoft.com/office/powerpoint/2010/main" val="1265904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63774"/>
            <a:ext cx="12192000" cy="709684"/>
          </a:xfrm>
        </p:spPr>
        <p:txBody>
          <a:bodyPr>
            <a:noAutofit/>
          </a:bodyPr>
          <a:lstStyle/>
          <a:p>
            <a:pPr algn="ctr"/>
            <a:r>
              <a:rPr lang="el-GR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ΓΕΝΙΚΕΣ ΑΡΧΕΣ ΠΕΡΙΒΑΛΛΟΝΤΙΚΟΥ ΣΧΕΔΙΑΣΜΟΥ ΑΝΤΙΠΛΗΜΜΥΡΙΚΩΝ ΕΡΓΩΝ</a:t>
            </a:r>
            <a:r>
              <a:rPr lang="el-GR" sz="2800" dirty="0"/>
              <a:t/>
            </a:r>
            <a:br>
              <a:rPr lang="el-GR" sz="2800" dirty="0"/>
            </a:br>
            <a:endParaRPr lang="el-GR" sz="2800" dirty="0"/>
          </a:p>
        </p:txBody>
      </p:sp>
      <p:sp>
        <p:nvSpPr>
          <p:cNvPr id="4" name="Τίτλος 1"/>
          <p:cNvSpPr>
            <a:spLocks noGrp="1"/>
          </p:cNvSpPr>
          <p:nvPr>
            <p:ph idx="1"/>
          </p:nvPr>
        </p:nvSpPr>
        <p:spPr>
          <a:xfrm>
            <a:off x="550416" y="1129590"/>
            <a:ext cx="10803384" cy="50391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sz="2400" dirty="0"/>
          </a:p>
          <a:p>
            <a:pPr marL="0" indent="0">
              <a:buNone/>
            </a:pP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/>
            </a:r>
            <a:br>
              <a:rPr lang="el-GR" sz="2800" dirty="0"/>
            </a:br>
            <a:endParaRPr lang="el-GR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11444" y="887135"/>
            <a:ext cx="10481331" cy="597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Σχεδιάζουμε, μελετάμε, παρεμβαίνουμε για:</a:t>
            </a:r>
          </a:p>
          <a:p>
            <a:endParaRPr lang="el-GR" sz="2800" dirty="0"/>
          </a:p>
          <a:p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Α. </a:t>
            </a:r>
            <a:r>
              <a:rPr lang="el-GR" sz="2800" dirty="0"/>
              <a:t>Τα ρέματα της περιοχής μας</a:t>
            </a:r>
          </a:p>
          <a:p>
            <a:endParaRPr lang="el-GR" sz="2800" dirty="0"/>
          </a:p>
          <a:p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Β. </a:t>
            </a:r>
            <a:r>
              <a:rPr lang="el-GR" sz="2800" dirty="0"/>
              <a:t>Τα αντιπλημμυρικά έργα</a:t>
            </a:r>
          </a:p>
          <a:p>
            <a:endParaRPr lang="el-GR" sz="2800" dirty="0"/>
          </a:p>
          <a:p>
            <a:pPr algn="ctr"/>
            <a:r>
              <a:rPr lang="el-G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 το 2014 μέχρι σήμερα:</a:t>
            </a:r>
          </a:p>
          <a:p>
            <a:endParaRPr lang="el-GR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800" b="1" dirty="0"/>
              <a:t>Έχουν ολοκληρωθεί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l-GR" sz="2800" dirty="0"/>
              <a:t> έργα, συνολικού προϋπολογισμού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5,5 εκατ. €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800" b="1" dirty="0"/>
              <a:t>Είναι σε εξέλιξη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l-GR" sz="2800" dirty="0"/>
              <a:t> έργα, συνολικού προϋπολογισμού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12,2 εκατ. €</a:t>
            </a:r>
          </a:p>
          <a:p>
            <a:endParaRPr lang="el-GR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800" b="1" dirty="0"/>
              <a:t>Είναι υπό μελέτη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l-GR" sz="2800" dirty="0"/>
              <a:t> έργα, συνολικού προϋπολογισμού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2,1 εκατ. €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7231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63774"/>
            <a:ext cx="12192000" cy="709684"/>
          </a:xfrm>
        </p:spPr>
        <p:txBody>
          <a:bodyPr>
            <a:noAutofit/>
          </a:bodyPr>
          <a:lstStyle/>
          <a:p>
            <a:pPr algn="ctr"/>
            <a:r>
              <a:rPr lang="el-GR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ΓΕΝΙΚΕΣ ΑΡΧΕΣ ΠΕΡΙΒΑΛΛΟΝΤΙΚΟΥ ΣΧΕΔΙΑΣΜΟΥ ΑΝΤΙΠΛΗΜΜΥΡΙΚΩΝ ΕΡΓΩΝ</a:t>
            </a:r>
            <a:r>
              <a:rPr lang="el-GR" sz="2800" dirty="0"/>
              <a:t/>
            </a:r>
            <a:br>
              <a:rPr lang="el-GR" sz="2800" dirty="0"/>
            </a:br>
            <a:endParaRPr lang="el-GR" sz="2800" dirty="0"/>
          </a:p>
        </p:txBody>
      </p:sp>
      <p:sp>
        <p:nvSpPr>
          <p:cNvPr id="4" name="Τίτλος 1"/>
          <p:cNvSpPr>
            <a:spLocks noGrp="1"/>
          </p:cNvSpPr>
          <p:nvPr>
            <p:ph idx="1"/>
          </p:nvPr>
        </p:nvSpPr>
        <p:spPr>
          <a:xfrm>
            <a:off x="368490" y="761100"/>
            <a:ext cx="11668836" cy="5967247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l-GR" sz="1800" dirty="0"/>
              <a:t>Τα ρέματα αρμοδιότητας της Π.Ε. Πειραιά είναι 7</a:t>
            </a:r>
          </a:p>
          <a:p>
            <a:r>
              <a:rPr lang="el-GR" sz="1800" u="sng" dirty="0">
                <a:solidFill>
                  <a:srgbClr val="C00000"/>
                </a:solidFill>
              </a:rPr>
              <a:t>Ρέμα Αγίου Αντωνίου (Δ. Κερατσινίου – Δραπετσώνας)</a:t>
            </a:r>
          </a:p>
          <a:p>
            <a:pPr marL="0" indent="0">
              <a:buNone/>
            </a:pPr>
            <a:r>
              <a:rPr lang="el-GR" sz="1800" dirty="0">
                <a:solidFill>
                  <a:srgbClr val="C00000"/>
                </a:solidFill>
              </a:rPr>
              <a:t>Καθαρισμός κοίτης από βλάστηση και φερτά υλικά σε μήκος 100 </a:t>
            </a:r>
            <a:r>
              <a:rPr lang="en-US" sz="1800" dirty="0">
                <a:solidFill>
                  <a:srgbClr val="C00000"/>
                </a:solidFill>
              </a:rPr>
              <a:t>m</a:t>
            </a:r>
            <a:r>
              <a:rPr lang="el-GR" sz="1800" dirty="0">
                <a:solidFill>
                  <a:srgbClr val="C00000"/>
                </a:solidFill>
              </a:rPr>
              <a:t> (περ.) με αφετηρία την οδό ΓΑΛΗΝΟΥ</a:t>
            </a:r>
          </a:p>
          <a:p>
            <a:r>
              <a:rPr lang="el-GR" sz="1800" u="sng" dirty="0">
                <a:solidFill>
                  <a:schemeClr val="accent1">
                    <a:lumMod val="50000"/>
                  </a:schemeClr>
                </a:solidFill>
              </a:rPr>
              <a:t>Ρέμα περιοχής πετρελαϊκών εγκαταστάσεων (Δ. Κερατσινίου – Δραπετσώνας)</a:t>
            </a:r>
          </a:p>
          <a:p>
            <a:pPr marL="0" indent="0">
              <a:buNone/>
            </a:pPr>
            <a:r>
              <a:rPr lang="el-GR" sz="1800" dirty="0">
                <a:solidFill>
                  <a:schemeClr val="accent1">
                    <a:lumMod val="50000"/>
                  </a:schemeClr>
                </a:solidFill>
              </a:rPr>
              <a:t>Καθαρισμός κοίτης από βλάστηση και φερτά υλικά σε μήκος 200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m (</a:t>
            </a:r>
            <a:r>
              <a:rPr lang="el-GR" sz="1800" dirty="0">
                <a:solidFill>
                  <a:schemeClr val="accent1">
                    <a:lumMod val="50000"/>
                  </a:schemeClr>
                </a:solidFill>
              </a:rPr>
              <a:t>περ.) με αφετηρία την παραλιακή οδό.</a:t>
            </a:r>
          </a:p>
          <a:p>
            <a:r>
              <a:rPr lang="el-GR" sz="1800" u="sng" dirty="0">
                <a:solidFill>
                  <a:srgbClr val="C00000"/>
                </a:solidFill>
              </a:rPr>
              <a:t>Χοάνη Κ. Παλαμά (Δ. Νίκαιας – Αγ. Ι. Ρέντη)</a:t>
            </a:r>
          </a:p>
          <a:p>
            <a:pPr marL="0" indent="0">
              <a:buNone/>
            </a:pPr>
            <a:r>
              <a:rPr lang="el-GR" sz="1800" dirty="0">
                <a:solidFill>
                  <a:srgbClr val="C00000"/>
                </a:solidFill>
              </a:rPr>
              <a:t>Καθαρισμός κοίτης από φερτά υλικά σε όλο το μήκος της (περ. 80 </a:t>
            </a:r>
            <a:r>
              <a:rPr lang="en-US" sz="1800" dirty="0">
                <a:solidFill>
                  <a:srgbClr val="C00000"/>
                </a:solidFill>
              </a:rPr>
              <a:t>m)</a:t>
            </a:r>
            <a:endParaRPr lang="el-GR" sz="1800" dirty="0">
              <a:solidFill>
                <a:srgbClr val="C00000"/>
              </a:solidFill>
            </a:endParaRPr>
          </a:p>
          <a:p>
            <a:r>
              <a:rPr lang="el-GR" sz="1800" u="sng" dirty="0">
                <a:solidFill>
                  <a:schemeClr val="accent1">
                    <a:lumMod val="50000"/>
                  </a:schemeClr>
                </a:solidFill>
              </a:rPr>
              <a:t>Ρέμα </a:t>
            </a:r>
            <a:r>
              <a:rPr lang="el-GR" sz="1800" u="sng" dirty="0" err="1">
                <a:solidFill>
                  <a:schemeClr val="accent1">
                    <a:lumMod val="50000"/>
                  </a:schemeClr>
                </a:solidFill>
              </a:rPr>
              <a:t>Ντ</a:t>
            </a:r>
            <a:r>
              <a:rPr lang="el-GR" sz="1800" u="sng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l-GR" sz="1800" u="sng" dirty="0" err="1">
                <a:solidFill>
                  <a:schemeClr val="accent1">
                    <a:lumMod val="50000"/>
                  </a:schemeClr>
                </a:solidFill>
              </a:rPr>
              <a:t>Καραμπίνη</a:t>
            </a:r>
            <a:r>
              <a:rPr lang="el-GR" sz="1800" u="sng" dirty="0">
                <a:solidFill>
                  <a:schemeClr val="accent1">
                    <a:lumMod val="50000"/>
                  </a:schemeClr>
                </a:solidFill>
              </a:rPr>
              <a:t> (Δ. Νίκαιας – Αγ. Ι. Ρέντη)</a:t>
            </a:r>
            <a:endParaRPr lang="en-US" sz="1800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l-GR" sz="1800" dirty="0">
                <a:solidFill>
                  <a:schemeClr val="accent1">
                    <a:lumMod val="50000"/>
                  </a:schemeClr>
                </a:solidFill>
              </a:rPr>
              <a:t>Καθαρισμός κοίτης από φερτά υλικά σε μήκος 150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l-GR" sz="1800" dirty="0">
                <a:solidFill>
                  <a:schemeClr val="accent1">
                    <a:lumMod val="50000"/>
                  </a:schemeClr>
                </a:solidFill>
              </a:rPr>
              <a:t> (περ.) με αφετηρία τη θέση του τεχνικού και προς </a:t>
            </a:r>
            <a:r>
              <a:rPr lang="el-GR" sz="1800" dirty="0" err="1">
                <a:solidFill>
                  <a:schemeClr val="accent1">
                    <a:lumMod val="50000"/>
                  </a:schemeClr>
                </a:solidFill>
              </a:rPr>
              <a:t>ανάντη</a:t>
            </a:r>
            <a:endParaRPr lang="el-GR" sz="1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l-GR" sz="1800" u="sng" dirty="0">
                <a:solidFill>
                  <a:srgbClr val="C00000"/>
                </a:solidFill>
              </a:rPr>
              <a:t>Ρέμα Σχιστού Κορυδαλλού (Δ. Κορυδαλλού)</a:t>
            </a:r>
          </a:p>
          <a:p>
            <a:pPr marL="0" indent="0">
              <a:buNone/>
            </a:pPr>
            <a:r>
              <a:rPr lang="el-GR" sz="1800" dirty="0">
                <a:solidFill>
                  <a:srgbClr val="C00000"/>
                </a:solidFill>
              </a:rPr>
              <a:t>Καθαρισμός κοίτης από φερτά υλικά σε μήκος 100 </a:t>
            </a:r>
            <a:r>
              <a:rPr lang="en-US" sz="1800" dirty="0">
                <a:solidFill>
                  <a:srgbClr val="C00000"/>
                </a:solidFill>
              </a:rPr>
              <a:t>m (</a:t>
            </a:r>
            <a:r>
              <a:rPr lang="el-GR" sz="1800" dirty="0">
                <a:solidFill>
                  <a:srgbClr val="C00000"/>
                </a:solidFill>
              </a:rPr>
              <a:t>περ.) με αφετηρία την οδό </a:t>
            </a:r>
            <a:r>
              <a:rPr lang="el-GR" sz="1800" dirty="0" err="1">
                <a:solidFill>
                  <a:srgbClr val="C00000"/>
                </a:solidFill>
              </a:rPr>
              <a:t>Αθ</a:t>
            </a:r>
            <a:r>
              <a:rPr lang="el-GR" sz="1800" dirty="0">
                <a:solidFill>
                  <a:srgbClr val="C00000"/>
                </a:solidFill>
              </a:rPr>
              <a:t>. Διάκου και προς </a:t>
            </a:r>
            <a:r>
              <a:rPr lang="el-GR" sz="1800" dirty="0" err="1">
                <a:solidFill>
                  <a:srgbClr val="C00000"/>
                </a:solidFill>
              </a:rPr>
              <a:t>κατάντη</a:t>
            </a:r>
            <a:r>
              <a:rPr lang="el-GR" sz="1800" dirty="0">
                <a:solidFill>
                  <a:srgbClr val="C00000"/>
                </a:solidFill>
              </a:rPr>
              <a:t>.</a:t>
            </a:r>
          </a:p>
          <a:p>
            <a:r>
              <a:rPr lang="el-GR" sz="1800" u="sng" dirty="0">
                <a:solidFill>
                  <a:schemeClr val="accent1">
                    <a:lumMod val="50000"/>
                  </a:schemeClr>
                </a:solidFill>
              </a:rPr>
              <a:t>Ρέμα </a:t>
            </a:r>
            <a:r>
              <a:rPr lang="el-GR" sz="1800" u="sng" dirty="0" err="1">
                <a:solidFill>
                  <a:schemeClr val="accent1">
                    <a:lumMod val="50000"/>
                  </a:schemeClr>
                </a:solidFill>
              </a:rPr>
              <a:t>Καμινίων</a:t>
            </a:r>
            <a:r>
              <a:rPr lang="el-GR" sz="1800" u="sng" dirty="0">
                <a:solidFill>
                  <a:schemeClr val="accent1">
                    <a:lumMod val="50000"/>
                  </a:schemeClr>
                </a:solidFill>
              </a:rPr>
              <a:t> (Δ. Νίκαιας – Αγ. Ι. Ρέντη)</a:t>
            </a:r>
          </a:p>
          <a:p>
            <a:pPr marL="0" indent="0">
              <a:buNone/>
            </a:pPr>
            <a:r>
              <a:rPr lang="el-GR" sz="1800" dirty="0">
                <a:solidFill>
                  <a:schemeClr val="accent1">
                    <a:lumMod val="50000"/>
                  </a:schemeClr>
                </a:solidFill>
              </a:rPr>
              <a:t>Καθαρισμός κοίτης ρέματος από φερτά υλικά και βλάστηση σε μήκος 25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l-GR" sz="1800" dirty="0">
                <a:solidFill>
                  <a:schemeClr val="accent1">
                    <a:lumMod val="50000"/>
                  </a:schemeClr>
                </a:solidFill>
              </a:rPr>
              <a:t> (περ.) με αφετηρία τη διασταύρωση των σιδηροδρομικών γραμμών με την οδό Κεχαγιά. Επίσης, καθαρισμός των οχετών στην προαναφερθείσα θέση.</a:t>
            </a:r>
          </a:p>
          <a:p>
            <a:r>
              <a:rPr lang="el-GR" sz="1800" u="sng" dirty="0">
                <a:solidFill>
                  <a:srgbClr val="C00000"/>
                </a:solidFill>
              </a:rPr>
              <a:t>Ρέμα Προφήτη Δανιήλ (Δ. Νίκαιας – Αγ. Ι. Ρέντη)</a:t>
            </a:r>
          </a:p>
          <a:p>
            <a:pPr marL="0" indent="0">
              <a:buNone/>
            </a:pPr>
            <a:r>
              <a:rPr lang="el-GR" sz="1800" dirty="0">
                <a:solidFill>
                  <a:srgbClr val="C00000"/>
                </a:solidFill>
              </a:rPr>
              <a:t>Καθαρισμός κοίτης ρέματος από φερτά υλικά και βλάστηση σε μήκος 500 </a:t>
            </a:r>
            <a:r>
              <a:rPr lang="en-US" sz="1800" dirty="0">
                <a:solidFill>
                  <a:srgbClr val="C00000"/>
                </a:solidFill>
              </a:rPr>
              <a:t>m</a:t>
            </a:r>
            <a:r>
              <a:rPr lang="el-GR" sz="1800" dirty="0">
                <a:solidFill>
                  <a:srgbClr val="C00000"/>
                </a:solidFill>
              </a:rPr>
              <a:t> (περ.)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/>
            </a:r>
            <a:br>
              <a:rPr lang="el-GR" sz="2800" dirty="0"/>
            </a:b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161864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36068" y="5421086"/>
            <a:ext cx="18537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000" b="1" dirty="0">
                <a:solidFill>
                  <a:srgbClr val="FF0000"/>
                </a:solidFill>
              </a:rPr>
              <a:t>Ρέμα </a:t>
            </a:r>
            <a:r>
              <a:rPr lang="el-GR" sz="2000" b="1" dirty="0" err="1">
                <a:solidFill>
                  <a:srgbClr val="FF0000"/>
                </a:solidFill>
              </a:rPr>
              <a:t>Καμινίων</a:t>
            </a:r>
            <a:r>
              <a:rPr lang="el-GR" sz="2000" b="1" dirty="0">
                <a:solidFill>
                  <a:srgbClr val="FF0000"/>
                </a:solidFill>
              </a:rPr>
              <a:t> </a:t>
            </a:r>
          </a:p>
          <a:p>
            <a:endParaRPr lang="el-GR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l-GR" dirty="0">
              <a:solidFill>
                <a:srgbClr val="C00000"/>
              </a:solidFill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783" y="141513"/>
            <a:ext cx="3592287" cy="4789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762" y="141513"/>
            <a:ext cx="3592287" cy="4789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601028" cy="3450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0770"/>
            <a:ext cx="4601028" cy="3450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6"/>
          <a:srcRect l="26935" t="26349" r="8333" b="18573"/>
          <a:stretch/>
        </p:blipFill>
        <p:spPr>
          <a:xfrm>
            <a:off x="4787762" y="5092823"/>
            <a:ext cx="3779021" cy="1808718"/>
          </a:xfrm>
          <a:prstGeom prst="rect">
            <a:avLst/>
          </a:prstGeom>
        </p:spPr>
      </p:pic>
      <p:sp>
        <p:nvSpPr>
          <p:cNvPr id="8" name="Έλλειψη 7"/>
          <p:cNvSpPr/>
          <p:nvPr/>
        </p:nvSpPr>
        <p:spPr>
          <a:xfrm>
            <a:off x="5470313" y="5898139"/>
            <a:ext cx="816428" cy="83275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3195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472"/>
            <a:ext cx="12146030" cy="65562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41563" y="4996543"/>
            <a:ext cx="3413413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	</a:t>
            </a:r>
          </a:p>
          <a:p>
            <a:r>
              <a:rPr lang="el-GR" dirty="0"/>
              <a:t>	Ολοκληρωμένα έργα</a:t>
            </a:r>
          </a:p>
          <a:p>
            <a:r>
              <a:rPr lang="el-GR" dirty="0"/>
              <a:t>	</a:t>
            </a:r>
          </a:p>
          <a:p>
            <a:r>
              <a:rPr lang="el-GR" dirty="0"/>
              <a:t>	Εκτελούμενα έργα</a:t>
            </a:r>
          </a:p>
          <a:p>
            <a:r>
              <a:rPr lang="el-GR" dirty="0"/>
              <a:t>	</a:t>
            </a:r>
          </a:p>
          <a:p>
            <a:r>
              <a:rPr lang="el-GR" dirty="0"/>
              <a:t>	Υπό εκπόνηση μελέτης</a:t>
            </a:r>
          </a:p>
        </p:txBody>
      </p:sp>
      <p:sp>
        <p:nvSpPr>
          <p:cNvPr id="6" name="Έλλειψη 5"/>
          <p:cNvSpPr/>
          <p:nvPr/>
        </p:nvSpPr>
        <p:spPr>
          <a:xfrm>
            <a:off x="39832" y="5177889"/>
            <a:ext cx="498764" cy="47105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Έλλειψη 6"/>
          <p:cNvSpPr/>
          <p:nvPr/>
        </p:nvSpPr>
        <p:spPr>
          <a:xfrm>
            <a:off x="39832" y="5741722"/>
            <a:ext cx="498764" cy="47105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7"/>
          <p:cNvSpPr/>
          <p:nvPr/>
        </p:nvSpPr>
        <p:spPr>
          <a:xfrm>
            <a:off x="39832" y="6305555"/>
            <a:ext cx="498764" cy="471054"/>
          </a:xfrm>
          <a:prstGeom prst="ellipse">
            <a:avLst/>
          </a:prstGeom>
          <a:solidFill>
            <a:schemeClr val="tx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9306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ΕΡΓΑ - ΜΕΛΕΤΕΣ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l-GR" b="1" dirty="0">
                <a:solidFill>
                  <a:srgbClr val="C00000"/>
                </a:solidFill>
              </a:rPr>
              <a:t>[1] Κατασκευή βασικού </a:t>
            </a:r>
            <a:r>
              <a:rPr lang="el-GR" b="1" dirty="0" err="1">
                <a:solidFill>
                  <a:srgbClr val="C00000"/>
                </a:solidFill>
              </a:rPr>
              <a:t>συλλεκτήρα</a:t>
            </a:r>
            <a:r>
              <a:rPr lang="el-GR" b="1" dirty="0">
                <a:solidFill>
                  <a:srgbClr val="C00000"/>
                </a:solidFill>
              </a:rPr>
              <a:t> </a:t>
            </a:r>
            <a:r>
              <a:rPr lang="el-GR" b="1" dirty="0" err="1">
                <a:solidFill>
                  <a:srgbClr val="C00000"/>
                </a:solidFill>
              </a:rPr>
              <a:t>ομβρίων</a:t>
            </a:r>
            <a:r>
              <a:rPr lang="el-GR" b="1" dirty="0">
                <a:solidFill>
                  <a:srgbClr val="C00000"/>
                </a:solidFill>
              </a:rPr>
              <a:t> Αγ. Ιωάννη Ρέντη και συμβαλλόντων, προϋπολογισμού 5.073.865,55 €</a:t>
            </a:r>
          </a:p>
          <a:p>
            <a:pPr marL="0" indent="0" algn="just">
              <a:buNone/>
            </a:pPr>
            <a:r>
              <a:rPr lang="el-GR" dirty="0"/>
              <a:t>Το έργο εξελίχθηκε από τη διασταύρωση των οδών </a:t>
            </a:r>
            <a:r>
              <a:rPr lang="el-GR" dirty="0" err="1"/>
              <a:t>Θουκυδίδου</a:t>
            </a:r>
            <a:r>
              <a:rPr lang="el-GR" dirty="0"/>
              <a:t> και </a:t>
            </a:r>
            <a:r>
              <a:rPr lang="el-GR" dirty="0" err="1"/>
              <a:t>Σκυλίτση</a:t>
            </a:r>
            <a:r>
              <a:rPr lang="el-GR" dirty="0"/>
              <a:t> μέχρι τη διασταύρωση Ι. Ράλλη και Κεχαγιά και Γούναρη και Διονύσου. </a:t>
            </a:r>
          </a:p>
          <a:p>
            <a:pPr marL="0" indent="0" algn="just">
              <a:buNone/>
            </a:pPr>
            <a:r>
              <a:rPr lang="el-GR" dirty="0"/>
              <a:t>Πρόκειται για αγωγό κιβωτιόσχημο που συνεχίζει ως τρίδυμος, κάτω από τις γραμμές του ΟΣΕ.</a:t>
            </a:r>
          </a:p>
          <a:p>
            <a:pPr marL="0" indent="0" algn="just">
              <a:buNone/>
            </a:pPr>
            <a:r>
              <a:rPr lang="el-GR" dirty="0"/>
              <a:t>Παράλληλα</a:t>
            </a:r>
            <a:r>
              <a:rPr lang="en-US" dirty="0"/>
              <a:t>,</a:t>
            </a:r>
            <a:r>
              <a:rPr lang="el-GR" dirty="0"/>
              <a:t> κατασκευάστηκε αγωγός στη Γούναρη έως τη διασταύρωση με την οδό Διονύσου </a:t>
            </a:r>
          </a:p>
          <a:p>
            <a:pPr marL="0" indent="0" algn="just">
              <a:buNone/>
            </a:pPr>
            <a:r>
              <a:rPr lang="el-GR" b="1" dirty="0">
                <a:solidFill>
                  <a:srgbClr val="C00000"/>
                </a:solidFill>
              </a:rPr>
              <a:t>Το έργο ολοκληρώθηκε 22.11.2017 </a:t>
            </a:r>
          </a:p>
        </p:txBody>
      </p:sp>
    </p:spTree>
    <p:extLst>
      <p:ext uri="{BB962C8B-B14F-4D97-AF65-F5344CB8AC3E}">
        <p14:creationId xmlns:p14="http://schemas.microsoft.com/office/powerpoint/2010/main" val="967636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2166258" y="199349"/>
            <a:ext cx="8186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C00000"/>
                </a:solidFill>
              </a:rPr>
              <a:t>Κατασκευή βασικού </a:t>
            </a:r>
            <a:r>
              <a:rPr lang="el-GR" b="1" dirty="0" err="1">
                <a:solidFill>
                  <a:srgbClr val="C00000"/>
                </a:solidFill>
              </a:rPr>
              <a:t>συλλεκτήρα</a:t>
            </a:r>
            <a:r>
              <a:rPr lang="el-GR" b="1" dirty="0">
                <a:solidFill>
                  <a:srgbClr val="C00000"/>
                </a:solidFill>
              </a:rPr>
              <a:t> </a:t>
            </a:r>
            <a:r>
              <a:rPr lang="el-GR" b="1" dirty="0" err="1">
                <a:solidFill>
                  <a:srgbClr val="C00000"/>
                </a:solidFill>
              </a:rPr>
              <a:t>ομβρίων</a:t>
            </a:r>
            <a:r>
              <a:rPr lang="el-GR" b="1" dirty="0">
                <a:solidFill>
                  <a:srgbClr val="C00000"/>
                </a:solidFill>
              </a:rPr>
              <a:t> Αγ. Ιωάννη Ρέντη και συμβαλλόντων Ι</a:t>
            </a:r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7835"/>
            <a:ext cx="5965371" cy="4474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314" y="2277836"/>
            <a:ext cx="6030686" cy="4523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34357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ΕΡΓΑ - ΜΕΛΕΤΕΣ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l-GR" b="1" dirty="0">
                <a:solidFill>
                  <a:srgbClr val="C00000"/>
                </a:solidFill>
              </a:rPr>
              <a:t>[2] Εργασίες κατασκευής, επισκευής φρεατίων </a:t>
            </a:r>
            <a:r>
              <a:rPr lang="el-GR" b="1" dirty="0" err="1">
                <a:solidFill>
                  <a:srgbClr val="C00000"/>
                </a:solidFill>
              </a:rPr>
              <a:t>υδροσυλλογής</a:t>
            </a:r>
            <a:r>
              <a:rPr lang="el-GR" b="1" dirty="0">
                <a:solidFill>
                  <a:srgbClr val="C00000"/>
                </a:solidFill>
              </a:rPr>
              <a:t> και αγωγών </a:t>
            </a:r>
            <a:r>
              <a:rPr lang="el-GR" b="1" dirty="0" err="1">
                <a:solidFill>
                  <a:srgbClr val="C00000"/>
                </a:solidFill>
              </a:rPr>
              <a:t>ομβρίων</a:t>
            </a:r>
            <a:r>
              <a:rPr lang="el-GR" b="1" dirty="0">
                <a:solidFill>
                  <a:srgbClr val="C00000"/>
                </a:solidFill>
              </a:rPr>
              <a:t>, άμεσες επεμβάσεις αποκατάστασης ζημιών αυτών στην Περιφέρεια Αττικής  </a:t>
            </a:r>
          </a:p>
          <a:p>
            <a:pPr marL="0" indent="0" algn="just">
              <a:buNone/>
            </a:pPr>
            <a:r>
              <a:rPr lang="el-GR" dirty="0"/>
              <a:t>Στο πλαίσιο του έργου υλοποιήθηκε το </a:t>
            </a:r>
            <a:r>
              <a:rPr lang="el-GR" dirty="0" err="1"/>
              <a:t>υποέργο</a:t>
            </a:r>
            <a:r>
              <a:rPr lang="el-GR" dirty="0"/>
              <a:t> «Αποχέτευση </a:t>
            </a:r>
            <a:r>
              <a:rPr lang="el-GR" dirty="0" err="1"/>
              <a:t>ομβρίων</a:t>
            </a:r>
            <a:r>
              <a:rPr lang="el-GR" dirty="0"/>
              <a:t> στη Λεωφόρο Σχιστού – Σκαραμαγκά» στο ύψος του ΒΙΠΑΣ και του Νεκροταφείου. </a:t>
            </a:r>
          </a:p>
          <a:p>
            <a:pPr marL="0" indent="0" algn="just">
              <a:buNone/>
            </a:pPr>
            <a:r>
              <a:rPr lang="el-GR" dirty="0"/>
              <a:t>Στο ύψος του ΒΙΠΑΣ κατασκευάστηκε </a:t>
            </a:r>
            <a:r>
              <a:rPr lang="el-GR" dirty="0" err="1"/>
              <a:t>συλλεκτήριος</a:t>
            </a:r>
            <a:r>
              <a:rPr lang="el-GR" dirty="0"/>
              <a:t> αγωγός μήκους 208</a:t>
            </a:r>
            <a:r>
              <a:rPr lang="en-US" dirty="0"/>
              <a:t> m </a:t>
            </a:r>
            <a:r>
              <a:rPr lang="el-GR" dirty="0"/>
              <a:t>με τα απαραίτητα κανάλια και φρεάτια </a:t>
            </a:r>
            <a:r>
              <a:rPr lang="el-GR" dirty="0" err="1"/>
              <a:t>υδροσυλλογής</a:t>
            </a:r>
            <a:r>
              <a:rPr lang="el-GR" dirty="0"/>
              <a:t>. Τα ύδατα παροχετεύονται στον υφιστάμενο οχετό της </a:t>
            </a:r>
            <a:r>
              <a:rPr lang="el-GR" dirty="0" err="1"/>
              <a:t>Λεωφ</a:t>
            </a:r>
            <a:r>
              <a:rPr lang="el-GR" dirty="0"/>
              <a:t>. Σχιστού. </a:t>
            </a:r>
          </a:p>
          <a:p>
            <a:pPr marL="0" indent="0" algn="just">
              <a:buNone/>
            </a:pPr>
            <a:r>
              <a:rPr lang="el-GR" dirty="0"/>
              <a:t>Στο ύψος του ΝΕΚΡΟΤΑΦΕΙΟΥ κατασκευάστηκε </a:t>
            </a:r>
            <a:r>
              <a:rPr lang="el-GR" dirty="0" err="1"/>
              <a:t>συλλεκτήριος</a:t>
            </a:r>
            <a:r>
              <a:rPr lang="el-GR" dirty="0"/>
              <a:t> αγωγός μήκους 102 </a:t>
            </a:r>
            <a:r>
              <a:rPr lang="en-US" dirty="0"/>
              <a:t>m</a:t>
            </a:r>
            <a:r>
              <a:rPr lang="el-GR" dirty="0"/>
              <a:t> με ανάλογα χαρακτηριστικά. </a:t>
            </a:r>
          </a:p>
          <a:p>
            <a:pPr marL="0" indent="0" algn="just">
              <a:buNone/>
            </a:pPr>
            <a:r>
              <a:rPr lang="el-GR" b="1" dirty="0">
                <a:solidFill>
                  <a:srgbClr val="C00000"/>
                </a:solidFill>
              </a:rPr>
              <a:t>Οι δυο παρεμβάσεις ολοκληρώθηκαν το Μάρτιο του 2018</a:t>
            </a:r>
          </a:p>
          <a:p>
            <a:pPr marL="0" indent="0">
              <a:buNone/>
            </a:pP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733997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1846</Words>
  <Application>Microsoft Office PowerPoint</Application>
  <PresentationFormat>Προσαρμογή</PresentationFormat>
  <Paragraphs>169</Paragraphs>
  <Slides>24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Θέμα του Office</vt:lpstr>
      <vt:lpstr>Το θεσμικό πλαίσιο</vt:lpstr>
      <vt:lpstr>Αποτελέσματα του θεσμικού πλαισίου</vt:lpstr>
      <vt:lpstr>ΓΕΝΙΚΕΣ ΑΡΧΕΣ ΠΕΡΙΒΑΛΛΟΝΤΙΚΟΥ ΣΧΕΔΙΑΣΜΟΥ ΑΝΤΙΠΛΗΜΜΥΡΙΚΩΝ ΕΡΓΩΝ </vt:lpstr>
      <vt:lpstr>ΓΕΝΙΚΕΣ ΑΡΧΕΣ ΠΕΡΙΒΑΛΛΟΝΤΙΚΟΥ ΣΧΕΔΙΑΣΜΟΥ ΑΝΤΙΠΛΗΜΜΥΡΙΚΩΝ ΕΡΓΩΝ </vt:lpstr>
      <vt:lpstr>Παρουσίαση του PowerPoint</vt:lpstr>
      <vt:lpstr>Παρουσίαση του PowerPoint</vt:lpstr>
      <vt:lpstr>ΕΡΓΑ - ΜΕΛΕΤΕΣ</vt:lpstr>
      <vt:lpstr>Παρουσίαση του PowerPoint</vt:lpstr>
      <vt:lpstr>ΕΡΓΑ - ΜΕΛΕΤΕΣ</vt:lpstr>
      <vt:lpstr>ΕΡΓΑ - ΜΕΛΕΤΕΣ</vt:lpstr>
      <vt:lpstr>Παρουσίαση του PowerPoint</vt:lpstr>
      <vt:lpstr>ΕΡΓΑ - ΜΕΛΕΤΕΣ</vt:lpstr>
      <vt:lpstr>ΕΡΓΑ - ΜΕΛΕΤΕΣ</vt:lpstr>
      <vt:lpstr>ΕΡΓΑ - ΜΕΛΕΤΕΣ</vt:lpstr>
      <vt:lpstr>ΕΡΓΑ - ΜΕΛΕΤΕΣ</vt:lpstr>
      <vt:lpstr>ΕΡΓΑ - ΜΕΛΕΤΕΣ</vt:lpstr>
      <vt:lpstr>ΕΡΓΑ - ΜΕΛΕΤΕΣ</vt:lpstr>
      <vt:lpstr>ΕΡΓΑ - ΜΕΛΕΤΕΣ</vt:lpstr>
      <vt:lpstr>ΕΡΓΑ - ΜΕΛΕΤΕΣ</vt:lpstr>
      <vt:lpstr>ΕΡΓΑ - ΜΕΛΕΤΕΣ</vt:lpstr>
      <vt:lpstr>Η περίπτωση της «Ιχθυόσκαλας – Κόμβος Ικονίου» στο Κερατσίνι</vt:lpstr>
      <vt:lpstr>Παρουσίαση του PowerPoint</vt:lpstr>
      <vt:lpstr>Παρουσίαση του PowerPoint</vt:lpstr>
      <vt:lpstr>ΠΟΛΙΤΙΚΗ ΠΡΟΣΤΑΣΙΑ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Administrator</dc:creator>
  <cp:lastModifiedBy>User</cp:lastModifiedBy>
  <cp:revision>70</cp:revision>
  <dcterms:created xsi:type="dcterms:W3CDTF">2018-07-03T07:37:35Z</dcterms:created>
  <dcterms:modified xsi:type="dcterms:W3CDTF">2018-07-05T06:03:14Z</dcterms:modified>
</cp:coreProperties>
</file>